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71" r:id="rId4"/>
    <p:sldId id="285" r:id="rId5"/>
    <p:sldId id="286" r:id="rId6"/>
    <p:sldId id="287" r:id="rId7"/>
    <p:sldId id="284" r:id="rId8"/>
    <p:sldId id="289" r:id="rId9"/>
    <p:sldId id="290" r:id="rId10"/>
    <p:sldId id="28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2523" autoAdjust="0"/>
  </p:normalViewPr>
  <p:slideViewPr>
    <p:cSldViewPr snapToObjects="1">
      <p:cViewPr>
        <p:scale>
          <a:sx n="100" d="100"/>
          <a:sy n="100" d="100"/>
        </p:scale>
        <p:origin x="-1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8EFE-97C4-3947-AF5E-DA88A5C8838A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641F-D8D6-7242-AE5B-ADEC3252BC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Geuvadis</a:t>
            </a:r>
            <a:r>
              <a:rPr lang="en-US" sz="2800" dirty="0" smtClean="0"/>
              <a:t> </a:t>
            </a:r>
            <a:r>
              <a:rPr lang="en-US" sz="2800" dirty="0" err="1" smtClean="0"/>
              <a:t>RNAseq</a:t>
            </a:r>
            <a:r>
              <a:rPr lang="en-US" sz="2800" dirty="0" smtClean="0"/>
              <a:t> analysis at UNIGE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Analysis plans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581400"/>
            <a:ext cx="6498159" cy="9166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Tuuli Lappalainen</a:t>
            </a:r>
          </a:p>
          <a:p>
            <a:r>
              <a:rPr lang="en-US" sz="1600" dirty="0" smtClean="0"/>
              <a:t>University of Geneva</a:t>
            </a:r>
            <a:endParaRPr lang="en-US" sz="1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0441" y="5865159"/>
            <a:ext cx="6498159" cy="916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Geuvadis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Analysis Group Meeting, April 16 2012,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annotation of regulatory variants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r="34547"/>
          <a:stretch>
            <a:fillRect/>
          </a:stretch>
        </p:blipFill>
        <p:spPr>
          <a:xfrm>
            <a:off x="5510844" y="1203959"/>
            <a:ext cx="3633156" cy="5120641"/>
          </a:xfrm>
          <a:prstGeom prst="rect">
            <a:avLst/>
          </a:prstGeom>
        </p:spPr>
      </p:pic>
      <p:pic>
        <p:nvPicPr>
          <p:cNvPr id="6" name="Picture 5" descr="Screen shot 2012-04-15 at 11.23.2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12506"/>
            <a:ext cx="8915400" cy="306951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5089525" cy="27432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Functional annotation of the genome: 1000g annotations, ENCODE, conservation, etc</a:t>
            </a:r>
          </a:p>
          <a:p>
            <a:pPr>
              <a:buNone/>
            </a:pPr>
            <a:r>
              <a:rPr lang="en-US" sz="1400" dirty="0" smtClean="0"/>
              <a:t>	-&gt; overlap with </a:t>
            </a:r>
            <a:r>
              <a:rPr lang="en-US" sz="1400" dirty="0" err="1" smtClean="0"/>
              <a:t>rQLTs</a:t>
            </a:r>
            <a:endParaRPr lang="en-US" sz="1400" dirty="0" smtClean="0"/>
          </a:p>
          <a:p>
            <a:r>
              <a:rPr lang="en-US" sz="1400" dirty="0" smtClean="0"/>
              <a:t>Can we finally get the causal variants?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will do: Overview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Coordinate everything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Wingdings 2" pitchFamily="18" charset="2"/>
              <a:buChar char=""/>
              <a:tabLst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Get the data together: QC, normalization, data sharing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Regulation quantitative trait loci (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rQTL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): Common and rare cis-regulatory variants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Participate in Loss-of-Function analyses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Functional annotation of both common and rare regulatory variants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Population and evolutionary genetic analyses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25475" y="2664355"/>
            <a:ext cx="7146925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724400" y="2584979"/>
            <a:ext cx="762000" cy="153988"/>
          </a:xfrm>
          <a:prstGeom prst="rect">
            <a:avLst/>
          </a:prstGeom>
          <a:solidFill>
            <a:srgbClr val="EC242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91200" y="2584979"/>
            <a:ext cx="457200" cy="155576"/>
          </a:xfrm>
          <a:prstGeom prst="rect">
            <a:avLst/>
          </a:prstGeom>
          <a:solidFill>
            <a:srgbClr val="EC242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2586567"/>
            <a:ext cx="914400" cy="155576"/>
          </a:xfrm>
          <a:prstGeom prst="rect">
            <a:avLst/>
          </a:prstGeom>
          <a:solidFill>
            <a:srgbClr val="EC242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105400" y="23563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57800" y="22801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05400" y="21277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57800" y="19753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29200" y="18229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57800" y="17467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81600" y="1670579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0" y="1516591"/>
            <a:ext cx="2438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486400" y="2738173"/>
            <a:ext cx="1066802" cy="458789"/>
            <a:chOff x="5410200" y="2513806"/>
            <a:chExt cx="1066802" cy="458789"/>
          </a:xfrm>
        </p:grpSpPr>
        <p:cxnSp>
          <p:nvCxnSpPr>
            <p:cNvPr id="21" name="Straight Connector 20"/>
            <p:cNvCxnSpPr/>
            <p:nvPr/>
          </p:nvCxnSpPr>
          <p:spPr>
            <a:xfrm rot="16200000" flipH="1">
              <a:off x="5257403" y="2666603"/>
              <a:ext cx="457994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5410199" y="2667002"/>
              <a:ext cx="457204" cy="1524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6172199" y="2667001"/>
              <a:ext cx="457204" cy="1524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6019403" y="2667398"/>
              <a:ext cx="457994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410200" y="2514601"/>
              <a:ext cx="533400" cy="4571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 flipV="1">
              <a:off x="5943600" y="2514599"/>
              <a:ext cx="533402" cy="4579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5-Point Star 33"/>
          <p:cNvSpPr/>
          <p:nvPr/>
        </p:nvSpPr>
        <p:spPr>
          <a:xfrm>
            <a:off x="2590800" y="2510367"/>
            <a:ext cx="228600" cy="227805"/>
          </a:xfrm>
          <a:prstGeom prst="star5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4114800" y="2510367"/>
            <a:ext cx="228600" cy="227805"/>
          </a:xfrm>
          <a:prstGeom prst="star5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/>
          <p:cNvSpPr/>
          <p:nvPr/>
        </p:nvSpPr>
        <p:spPr>
          <a:xfrm>
            <a:off x="5257800" y="2510367"/>
            <a:ext cx="228600" cy="227805"/>
          </a:xfrm>
          <a:prstGeom prst="star5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304800" y="1596762"/>
            <a:ext cx="2667000" cy="227805"/>
            <a:chOff x="304800" y="2896395"/>
            <a:chExt cx="2667000" cy="227805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04800" y="3047207"/>
              <a:ext cx="2667000" cy="1588"/>
            </a:xfrm>
            <a:prstGeom prst="line">
              <a:avLst/>
            </a:prstGeom>
            <a:ln w="635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5-Point Star 38"/>
            <p:cNvSpPr/>
            <p:nvPr/>
          </p:nvSpPr>
          <p:spPr>
            <a:xfrm>
              <a:off x="1676400" y="2896395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Genetic effects on regulatory variation</a:t>
            </a:r>
            <a:endParaRPr lang="en-US" dirty="0"/>
          </a:p>
        </p:txBody>
      </p:sp>
      <p:sp>
        <p:nvSpPr>
          <p:cNvPr id="44" name="Freeform 43"/>
          <p:cNvSpPr/>
          <p:nvPr/>
        </p:nvSpPr>
        <p:spPr>
          <a:xfrm>
            <a:off x="2819400" y="1672167"/>
            <a:ext cx="1661583" cy="592667"/>
          </a:xfrm>
          <a:custGeom>
            <a:avLst/>
            <a:gdLst>
              <a:gd name="connsiteX0" fmla="*/ 0 w 1661583"/>
              <a:gd name="connsiteY0" fmla="*/ 592667 h 592667"/>
              <a:gd name="connsiteX1" fmla="*/ 558800 w 1661583"/>
              <a:gd name="connsiteY1" fmla="*/ 135467 h 592667"/>
              <a:gd name="connsiteX2" fmla="*/ 1485900 w 1661583"/>
              <a:gd name="connsiteY2" fmla="*/ 21167 h 592667"/>
              <a:gd name="connsiteX3" fmla="*/ 1612900 w 1661583"/>
              <a:gd name="connsiteY3" fmla="*/ 8467 h 59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1583" h="592667">
                <a:moveTo>
                  <a:pt x="0" y="592667"/>
                </a:moveTo>
                <a:cubicBezTo>
                  <a:pt x="155575" y="411692"/>
                  <a:pt x="311150" y="230717"/>
                  <a:pt x="558800" y="135467"/>
                </a:cubicBezTo>
                <a:cubicBezTo>
                  <a:pt x="806450" y="40217"/>
                  <a:pt x="1310217" y="42334"/>
                  <a:pt x="1485900" y="21167"/>
                </a:cubicBezTo>
                <a:cubicBezTo>
                  <a:pt x="1661583" y="0"/>
                  <a:pt x="1612900" y="8467"/>
                  <a:pt x="1612900" y="8467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4267200" y="1900767"/>
            <a:ext cx="431800" cy="444500"/>
          </a:xfrm>
          <a:custGeom>
            <a:avLst/>
            <a:gdLst>
              <a:gd name="connsiteX0" fmla="*/ 0 w 431800"/>
              <a:gd name="connsiteY0" fmla="*/ 444500 h 444500"/>
              <a:gd name="connsiteX1" fmla="*/ 127000 w 431800"/>
              <a:gd name="connsiteY1" fmla="*/ 190500 h 444500"/>
              <a:gd name="connsiteX2" fmla="*/ 431800 w 43180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1800" h="444500">
                <a:moveTo>
                  <a:pt x="0" y="444500"/>
                </a:moveTo>
                <a:cubicBezTo>
                  <a:pt x="27516" y="354541"/>
                  <a:pt x="55033" y="264583"/>
                  <a:pt x="127000" y="190500"/>
                </a:cubicBezTo>
                <a:cubicBezTo>
                  <a:pt x="198967" y="116417"/>
                  <a:pt x="315383" y="58208"/>
                  <a:pt x="431800" y="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302000" y="2854636"/>
            <a:ext cx="180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common/rare cis-variants</a:t>
            </a:r>
            <a:endParaRPr lang="en-US" dirty="0"/>
          </a:p>
        </p:txBody>
      </p:sp>
      <p:sp>
        <p:nvSpPr>
          <p:cNvPr id="49" name="Freeform 48"/>
          <p:cNvSpPr/>
          <p:nvPr/>
        </p:nvSpPr>
        <p:spPr>
          <a:xfrm>
            <a:off x="5270500" y="2891367"/>
            <a:ext cx="584200" cy="469900"/>
          </a:xfrm>
          <a:custGeom>
            <a:avLst/>
            <a:gdLst>
              <a:gd name="connsiteX0" fmla="*/ 50800 w 584200"/>
              <a:gd name="connsiteY0" fmla="*/ 0 h 469900"/>
              <a:gd name="connsiteX1" fmla="*/ 88900 w 584200"/>
              <a:gd name="connsiteY1" fmla="*/ 406400 h 469900"/>
              <a:gd name="connsiteX2" fmla="*/ 584200 w 584200"/>
              <a:gd name="connsiteY2" fmla="*/ 381000 h 469900"/>
              <a:gd name="connsiteX3" fmla="*/ 584200 w 584200"/>
              <a:gd name="connsiteY3" fmla="*/ 38100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200" h="469900">
                <a:moveTo>
                  <a:pt x="50800" y="0"/>
                </a:moveTo>
                <a:cubicBezTo>
                  <a:pt x="25400" y="171450"/>
                  <a:pt x="0" y="342900"/>
                  <a:pt x="88900" y="406400"/>
                </a:cubicBezTo>
                <a:cubicBezTo>
                  <a:pt x="177800" y="469900"/>
                  <a:pt x="584200" y="381000"/>
                  <a:pt x="584200" y="381000"/>
                </a:cubicBezTo>
                <a:lnTo>
                  <a:pt x="584200" y="381000"/>
                </a:lnTo>
              </a:path>
            </a:pathLst>
          </a:custGeom>
          <a:ln>
            <a:solidFill>
              <a:schemeClr val="accent2">
                <a:lumMod val="75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2032000" y="1371600"/>
            <a:ext cx="2692400" cy="160867"/>
          </a:xfrm>
          <a:custGeom>
            <a:avLst/>
            <a:gdLst>
              <a:gd name="connsiteX0" fmla="*/ 0 w 2692400"/>
              <a:gd name="connsiteY0" fmla="*/ 160867 h 160867"/>
              <a:gd name="connsiteX1" fmla="*/ 1524000 w 2692400"/>
              <a:gd name="connsiteY1" fmla="*/ 21167 h 160867"/>
              <a:gd name="connsiteX2" fmla="*/ 2692400 w 2692400"/>
              <a:gd name="connsiteY2" fmla="*/ 33867 h 16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2400" h="160867">
                <a:moveTo>
                  <a:pt x="0" y="160867"/>
                </a:moveTo>
                <a:cubicBezTo>
                  <a:pt x="537633" y="101600"/>
                  <a:pt x="1075267" y="42334"/>
                  <a:pt x="1524000" y="21167"/>
                </a:cubicBezTo>
                <a:cubicBezTo>
                  <a:pt x="1972733" y="0"/>
                  <a:pt x="2332566" y="16933"/>
                  <a:pt x="2692400" y="33867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803400" y="3119967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independent effects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101841" y="1900767"/>
            <a:ext cx="148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trans-eQTLs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308600" y="3388036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splicing QTLs</a:t>
            </a:r>
            <a:endParaRPr lang="en-US" dirty="0"/>
          </a:p>
        </p:txBody>
      </p:sp>
      <p:sp>
        <p:nvSpPr>
          <p:cNvPr id="54" name="Content Placeholder 2"/>
          <p:cNvSpPr>
            <a:spLocks noGrp="1"/>
          </p:cNvSpPr>
          <p:nvPr>
            <p:ph idx="1"/>
          </p:nvPr>
        </p:nvSpPr>
        <p:spPr>
          <a:xfrm>
            <a:off x="2209800" y="5297269"/>
            <a:ext cx="5086353" cy="76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Fine-mapping the causal regulatory variants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	</a:t>
            </a:r>
          </a:p>
          <a:p>
            <a:pPr lvl="1"/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pPr lvl="1"/>
            <a:endParaRPr lang="en-US" b="1" dirty="0" smtClean="0">
              <a:solidFill>
                <a:schemeClr val="tx1"/>
              </a:solidFill>
            </a:endParaRPr>
          </a:p>
          <a:p>
            <a:pPr lvl="1"/>
            <a:endParaRPr lang="en-US" b="1" dirty="0" smtClean="0">
              <a:solidFill>
                <a:schemeClr val="tx1"/>
              </a:solidFill>
            </a:endParaRPr>
          </a:p>
          <a:p>
            <a:pPr lvl="1"/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90600" y="2586567"/>
            <a:ext cx="457200" cy="1555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1066800" y="29675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990600" y="30437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143000" y="31199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143000" y="31961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66800" y="3346979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3000" y="34247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990600" y="3500967"/>
            <a:ext cx="381000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620183" y="2510367"/>
            <a:ext cx="675217" cy="800100"/>
            <a:chOff x="543983" y="2286000"/>
            <a:chExt cx="675217" cy="800100"/>
          </a:xfrm>
        </p:grpSpPr>
        <p:sp>
          <p:nvSpPr>
            <p:cNvPr id="68" name="5-Point Star 67"/>
            <p:cNvSpPr/>
            <p:nvPr/>
          </p:nvSpPr>
          <p:spPr>
            <a:xfrm>
              <a:off x="9906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543983" y="2590800"/>
              <a:ext cx="294217" cy="495300"/>
            </a:xfrm>
            <a:custGeom>
              <a:avLst/>
              <a:gdLst>
                <a:gd name="connsiteX0" fmla="*/ 294217 w 294217"/>
                <a:gd name="connsiteY0" fmla="*/ 0 h 495300"/>
                <a:gd name="connsiteX1" fmla="*/ 40217 w 294217"/>
                <a:gd name="connsiteY1" fmla="*/ 165100 h 495300"/>
                <a:gd name="connsiteX2" fmla="*/ 52917 w 294217"/>
                <a:gd name="connsiteY2" fmla="*/ 431800 h 495300"/>
                <a:gd name="connsiteX3" fmla="*/ 268817 w 294217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17" h="495300">
                  <a:moveTo>
                    <a:pt x="294217" y="0"/>
                  </a:moveTo>
                  <a:cubicBezTo>
                    <a:pt x="187325" y="46566"/>
                    <a:pt x="80434" y="93133"/>
                    <a:pt x="40217" y="165100"/>
                  </a:cubicBezTo>
                  <a:cubicBezTo>
                    <a:pt x="0" y="237067"/>
                    <a:pt x="14817" y="376767"/>
                    <a:pt x="52917" y="431800"/>
                  </a:cubicBezTo>
                  <a:cubicBezTo>
                    <a:pt x="91017" y="486833"/>
                    <a:pt x="179917" y="491066"/>
                    <a:pt x="268817" y="495300"/>
                  </a:cubicBez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Freeform 71"/>
          <p:cNvSpPr/>
          <p:nvPr/>
        </p:nvSpPr>
        <p:spPr>
          <a:xfrm>
            <a:off x="1625600" y="1526117"/>
            <a:ext cx="2794000" cy="1377950"/>
          </a:xfrm>
          <a:custGeom>
            <a:avLst/>
            <a:gdLst>
              <a:gd name="connsiteX0" fmla="*/ 0 w 2794000"/>
              <a:gd name="connsiteY0" fmla="*/ 1377950 h 1377950"/>
              <a:gd name="connsiteX1" fmla="*/ 1054100 w 2794000"/>
              <a:gd name="connsiteY1" fmla="*/ 577850 h 1377950"/>
              <a:gd name="connsiteX2" fmla="*/ 1778000 w 2794000"/>
              <a:gd name="connsiteY2" fmla="*/ 95250 h 1377950"/>
              <a:gd name="connsiteX3" fmla="*/ 2794000 w 2794000"/>
              <a:gd name="connsiteY3" fmla="*/ 6350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000" h="1377950">
                <a:moveTo>
                  <a:pt x="0" y="1377950"/>
                </a:moveTo>
                <a:cubicBezTo>
                  <a:pt x="378883" y="1084791"/>
                  <a:pt x="757767" y="791633"/>
                  <a:pt x="1054100" y="577850"/>
                </a:cubicBezTo>
                <a:cubicBezTo>
                  <a:pt x="1350433" y="364067"/>
                  <a:pt x="1488017" y="190500"/>
                  <a:pt x="1778000" y="95250"/>
                </a:cubicBezTo>
                <a:cubicBezTo>
                  <a:pt x="2067983" y="0"/>
                  <a:pt x="2430991" y="3175"/>
                  <a:pt x="2794000" y="635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28600" y="3616636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miRNA</a:t>
            </a:r>
            <a:r>
              <a:rPr lang="en-US" dirty="0" smtClean="0"/>
              <a:t>/mRNA interactions</a:t>
            </a:r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371600" y="2510367"/>
            <a:ext cx="6019800" cy="228600"/>
            <a:chOff x="1295400" y="2286000"/>
            <a:chExt cx="6019800" cy="228600"/>
          </a:xfrm>
        </p:grpSpPr>
        <p:sp>
          <p:nvSpPr>
            <p:cNvPr id="74" name="5-Point Star 73"/>
            <p:cNvSpPr/>
            <p:nvPr/>
          </p:nvSpPr>
          <p:spPr>
            <a:xfrm>
              <a:off x="37338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5-Point Star 74"/>
            <p:cNvSpPr/>
            <p:nvPr/>
          </p:nvSpPr>
          <p:spPr>
            <a:xfrm>
              <a:off x="47244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5-Point Star 75"/>
            <p:cNvSpPr/>
            <p:nvPr/>
          </p:nvSpPr>
          <p:spPr>
            <a:xfrm>
              <a:off x="62484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5-Point Star 76"/>
            <p:cNvSpPr/>
            <p:nvPr/>
          </p:nvSpPr>
          <p:spPr>
            <a:xfrm>
              <a:off x="7086600" y="2286795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5-Point Star 77"/>
            <p:cNvSpPr/>
            <p:nvPr/>
          </p:nvSpPr>
          <p:spPr>
            <a:xfrm>
              <a:off x="31242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5-Point Star 78"/>
            <p:cNvSpPr/>
            <p:nvPr/>
          </p:nvSpPr>
          <p:spPr>
            <a:xfrm>
              <a:off x="1295400" y="2286000"/>
              <a:ext cx="228600" cy="227805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3350728" y="4145339"/>
            <a:ext cx="2621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eQTL analysis</a:t>
            </a:r>
          </a:p>
          <a:p>
            <a:pPr algn="ctr"/>
            <a:r>
              <a:rPr lang="en-US" b="1" dirty="0" smtClean="0"/>
              <a:t>ASE analysis</a:t>
            </a:r>
          </a:p>
          <a:p>
            <a:pPr algn="ctr"/>
            <a:r>
              <a:rPr lang="en-US" b="1" dirty="0" smtClean="0"/>
              <a:t>splicing QTL analyses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44" grpId="0" animBg="1"/>
      <p:bldP spid="45" grpId="0" animBg="1"/>
      <p:bldP spid="46" grpId="0"/>
      <p:bldP spid="49" grpId="0" animBg="1"/>
      <p:bldP spid="50" grpId="0" animBg="1"/>
      <p:bldP spid="51" grpId="0"/>
      <p:bldP spid="52" grpId="0"/>
      <p:bldP spid="53" grpId="0"/>
      <p:bldP spid="54" grpId="0" build="p"/>
      <p:bldP spid="72" grpId="0" animBg="1"/>
      <p:bldP spid="73" grpId="0"/>
      <p:bldP spid="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many needles and little hay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28955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9250" lvl="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variation reduces our power in eQTL analysis: correction of covariates such as library size, sequencing batches, GC content, % mapping reads… </a:t>
            </a:r>
          </a:p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Linear regression of covariates</a:t>
            </a:r>
          </a:p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Linear regression of ~10 PCs that are expected to be some sort of summaries of technical covariates</a:t>
            </a: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Population stratification may lead to false genetic associations</a:t>
            </a:r>
          </a:p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analyze EUR &amp; YRI separately and correct for population structure within EUR with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Eigenstrat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Reference allele mapping bias</a:t>
            </a:r>
          </a:p>
          <a:p>
            <a:pPr marL="806450" lvl="1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12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70294" y="5759218"/>
            <a:ext cx="1397301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3400" y="5779866"/>
            <a:ext cx="16547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reference genome</a:t>
            </a:r>
            <a:endParaRPr lang="en-US" sz="1500" dirty="0"/>
          </a:p>
        </p:txBody>
      </p:sp>
      <p:sp>
        <p:nvSpPr>
          <p:cNvPr id="6" name="Rectangle 5"/>
          <p:cNvSpPr/>
          <p:nvPr/>
        </p:nvSpPr>
        <p:spPr>
          <a:xfrm>
            <a:off x="1285544" y="5688660"/>
            <a:ext cx="141103" cy="141116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9970" y="4970001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77449" y="4899443"/>
            <a:ext cx="141103" cy="141116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87820" y="5174021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85299" y="5103463"/>
            <a:ext cx="141103" cy="141116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85345" y="5357393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282824" y="5286835"/>
            <a:ext cx="141103" cy="141116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987820" y="5556009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85299" y="5485451"/>
            <a:ext cx="141103" cy="1411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099394" y="4913529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96873" y="4842971"/>
            <a:ext cx="141103" cy="1411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096919" y="5096901"/>
            <a:ext cx="722744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394398" y="5026343"/>
            <a:ext cx="141103" cy="1411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773267" y="4343400"/>
            <a:ext cx="1498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ALT reads map worse or not at all</a:t>
            </a:r>
            <a:endParaRPr lang="en-US" sz="1200" dirty="0"/>
          </a:p>
        </p:txBody>
      </p:sp>
      <p:pic>
        <p:nvPicPr>
          <p:cNvPr id="26" name="Picture 25" descr="bias_snps_chr1_barplo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624"/>
              <a:stretch>
                <a:fillRect/>
              </a:stretch>
            </p:blipFill>
          </mc:Choice>
          <mc:Fallback>
            <p:blipFill>
              <a:blip r:embed="rId3"/>
              <a:srcRect t="5624"/>
              <a:stretch>
                <a:fillRect/>
              </a:stretch>
            </p:blipFill>
          </mc:Fallback>
        </mc:AlternateContent>
        <p:spPr>
          <a:xfrm>
            <a:off x="3581400" y="4410079"/>
            <a:ext cx="2286000" cy="215742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793051" y="4081046"/>
            <a:ext cx="2150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SNP   INDEL   </a:t>
            </a:r>
            <a:r>
              <a:rPr lang="en-US" sz="1600" dirty="0" err="1" smtClean="0"/>
              <a:t>cSNP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248401" y="4343400"/>
            <a:ext cx="266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simulation results of biased reads &amp; sites</a:t>
            </a:r>
          </a:p>
          <a:p>
            <a:endParaRPr lang="en-US" sz="1400" dirty="0" smtClean="0"/>
          </a:p>
          <a:p>
            <a:r>
              <a:rPr lang="en-US" sz="1400" dirty="0" smtClean="0"/>
              <a:t>remove from ASE</a:t>
            </a:r>
          </a:p>
          <a:p>
            <a:endParaRPr lang="en-US" sz="1400" dirty="0" smtClean="0"/>
          </a:p>
          <a:p>
            <a:r>
              <a:rPr lang="en-US" sz="1400" dirty="0" smtClean="0"/>
              <a:t>test: filter biased reads from </a:t>
            </a:r>
            <a:r>
              <a:rPr lang="en-US" sz="1400" dirty="0" err="1" smtClean="0"/>
              <a:t>sams</a:t>
            </a:r>
            <a:r>
              <a:rPr lang="en-US" sz="1400" dirty="0" smtClean="0"/>
              <a:t>, redo quantifications &amp; eQTL analysis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eQTLs : genotype association to regulatory phenotypes</a:t>
            </a:r>
            <a:endParaRPr lang="en-US" dirty="0"/>
          </a:p>
        </p:txBody>
      </p:sp>
      <p:pic>
        <p:nvPicPr>
          <p:cNvPr id="4" name="Picture 3" descr="eqtl_example_boxplot.png"/>
          <p:cNvPicPr>
            <a:picLocks noChangeAspect="1"/>
          </p:cNvPicPr>
          <p:nvPr/>
        </p:nvPicPr>
        <p:blipFill>
          <a:blip r:embed="rId2"/>
          <a:srcRect t="8111"/>
          <a:stretch>
            <a:fillRect/>
          </a:stretch>
        </p:blipFill>
        <p:spPr>
          <a:xfrm>
            <a:off x="625475" y="3352799"/>
            <a:ext cx="2985326" cy="27432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5475" y="1219201"/>
            <a:ext cx="7299325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9250" lvl="0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classical cis-eQTL analysis: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 genetic variants &gt;5% MAF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1MB from transcription start site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Spearman rank correlation with (normalized) exon read counts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permutations to assess significance</a:t>
            </a:r>
          </a:p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Expect a few thousand genes with an eQTL</a:t>
            </a:r>
          </a:p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endParaRPr lang="en-US" sz="13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endParaRPr lang="en-US" sz="13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endParaRPr lang="en-US" sz="13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800"/>
              </a:spcBef>
            </a:pPr>
            <a:endParaRPr lang="en-US" sz="13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660" y="3428999"/>
            <a:ext cx="3676140" cy="2743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the eQTL approach further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04800" y="1143001"/>
            <a:ext cx="5831427" cy="3667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 phenotypes: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 expression levels: exon read counts or transcript quantifications?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splicing variation: links between exons (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Halit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Ongen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@ UNIGE), Barcelona’s transcript ratios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miRNA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quantifications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Variation QTLs: variation between independent measures of an individual’s gene expression levels = stochastic variation in gene expression </a:t>
            </a:r>
          </a:p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defRPr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229240" y="1640635"/>
            <a:ext cx="2533760" cy="1676400"/>
            <a:chOff x="6229240" y="4419600"/>
            <a:chExt cx="2533760" cy="1676400"/>
          </a:xfrm>
        </p:grpSpPr>
        <p:sp>
          <p:nvSpPr>
            <p:cNvPr id="5" name="Oval 4"/>
            <p:cNvSpPr/>
            <p:nvPr/>
          </p:nvSpPr>
          <p:spPr>
            <a:xfrm>
              <a:off x="8305800" y="45252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8382000" y="44196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5966689" y="5167959"/>
              <a:ext cx="132383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628606" y="5830670"/>
              <a:ext cx="213439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218761" y="5772835"/>
              <a:ext cx="101083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genotype</a:t>
              </a:r>
              <a:endParaRPr lang="en-US" sz="15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5692339" y="4988968"/>
              <a:ext cx="139696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err="1" smtClean="0"/>
                <a:t>expr</a:t>
              </a:r>
              <a:r>
                <a:rPr lang="en-US" sz="1500" dirty="0" smtClean="0"/>
                <a:t> </a:t>
              </a:r>
              <a:r>
                <a:rPr lang="en-US" sz="1500" i="1" dirty="0" smtClean="0"/>
                <a:t>variance</a:t>
              </a:r>
              <a:endParaRPr lang="en-US" sz="1500" i="1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963600" y="56498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620000" y="49934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010400" y="55736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010400" y="57260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039800" y="56498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6963600" y="55158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8305800" y="44958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8335200" y="46124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8382000" y="47648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8305800" y="47244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8411400" y="4601400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620000" y="51458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7620000" y="52982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696200" y="50402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725600" y="52220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573200" y="50696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573200" y="5192635"/>
              <a:ext cx="46800" cy="46800"/>
            </a:xfrm>
            <a:prstGeom prst="ellipse">
              <a:avLst/>
            </a:prstGeom>
            <a:solidFill>
              <a:srgbClr val="A1181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62022" y="4114800"/>
            <a:ext cx="5000978" cy="1833533"/>
            <a:chOff x="228600" y="1371601"/>
            <a:chExt cx="5000978" cy="1833533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91699" y="2161561"/>
              <a:ext cx="4737879" cy="970"/>
            </a:xfrm>
            <a:prstGeom prst="line">
              <a:avLst/>
            </a:prstGeom>
            <a:ln w="635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3208981" y="2113057"/>
              <a:ext cx="505149" cy="94097"/>
            </a:xfrm>
            <a:prstGeom prst="rect">
              <a:avLst/>
            </a:prstGeom>
            <a:solidFill>
              <a:srgbClr val="EC242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16190" y="2113057"/>
              <a:ext cx="303090" cy="95067"/>
            </a:xfrm>
            <a:prstGeom prst="rect">
              <a:avLst/>
            </a:prstGeom>
            <a:solidFill>
              <a:srgbClr val="EC242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421339" y="2114027"/>
              <a:ext cx="606179" cy="95067"/>
            </a:xfrm>
            <a:prstGeom prst="rect">
              <a:avLst/>
            </a:prstGeom>
            <a:solidFill>
              <a:srgbClr val="EC242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3461555" y="1973367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562585" y="1926804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461555" y="1833677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562585" y="1740550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411041" y="1647424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562585" y="1600861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512070" y="1554297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613100" y="1460200"/>
              <a:ext cx="1616478" cy="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3714130" y="2206669"/>
              <a:ext cx="707210" cy="280351"/>
              <a:chOff x="5410200" y="2513806"/>
              <a:chExt cx="1066802" cy="458789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rot="16200000" flipH="1">
                <a:off x="5257403" y="2666603"/>
                <a:ext cx="457994" cy="152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5410199" y="2667002"/>
                <a:ext cx="457204" cy="15240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18"/>
              <p:cNvCxnSpPr/>
              <p:nvPr/>
            </p:nvCxnSpPr>
            <p:spPr>
              <a:xfrm rot="5400000">
                <a:off x="6172199" y="2667001"/>
                <a:ext cx="457204" cy="15240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16200000" flipH="1">
                <a:off x="6019403" y="2667398"/>
                <a:ext cx="457994" cy="152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5410200" y="2514601"/>
                <a:ext cx="533400" cy="4571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0800000" flipV="1">
                <a:off x="5943600" y="2514599"/>
                <a:ext cx="533402" cy="45799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5-Point Star 43"/>
            <p:cNvSpPr/>
            <p:nvPr/>
          </p:nvSpPr>
          <p:spPr>
            <a:xfrm>
              <a:off x="1794563" y="2067464"/>
              <a:ext cx="151545" cy="139204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2804861" y="2067464"/>
              <a:ext cx="151545" cy="139204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5-Point Star 45"/>
            <p:cNvSpPr/>
            <p:nvPr/>
          </p:nvSpPr>
          <p:spPr>
            <a:xfrm>
              <a:off x="3562585" y="2067464"/>
              <a:ext cx="151545" cy="139204"/>
            </a:xfrm>
            <a:prstGeom prst="star5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25"/>
            <p:cNvGrpSpPr/>
            <p:nvPr/>
          </p:nvGrpSpPr>
          <p:grpSpPr>
            <a:xfrm>
              <a:off x="279115" y="1508503"/>
              <a:ext cx="1768023" cy="139150"/>
              <a:chOff x="304800" y="2896395"/>
              <a:chExt cx="2667000" cy="227805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304800" y="3047207"/>
                <a:ext cx="2667000" cy="1588"/>
              </a:xfrm>
              <a:prstGeom prst="line">
                <a:avLst/>
              </a:prstGeom>
              <a:ln w="635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5-Point Star 76"/>
              <p:cNvSpPr/>
              <p:nvPr/>
            </p:nvSpPr>
            <p:spPr>
              <a:xfrm>
                <a:off x="1676400" y="2896395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 47"/>
            <p:cNvSpPr/>
            <p:nvPr/>
          </p:nvSpPr>
          <p:spPr>
            <a:xfrm>
              <a:off x="1946108" y="1555268"/>
              <a:ext cx="1101506" cy="362159"/>
            </a:xfrm>
            <a:custGeom>
              <a:avLst/>
              <a:gdLst>
                <a:gd name="connsiteX0" fmla="*/ 0 w 1661583"/>
                <a:gd name="connsiteY0" fmla="*/ 592667 h 592667"/>
                <a:gd name="connsiteX1" fmla="*/ 558800 w 1661583"/>
                <a:gd name="connsiteY1" fmla="*/ 135467 h 592667"/>
                <a:gd name="connsiteX2" fmla="*/ 1485900 w 1661583"/>
                <a:gd name="connsiteY2" fmla="*/ 21167 h 592667"/>
                <a:gd name="connsiteX3" fmla="*/ 1612900 w 1661583"/>
                <a:gd name="connsiteY3" fmla="*/ 8467 h 592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1583" h="592667">
                  <a:moveTo>
                    <a:pt x="0" y="592667"/>
                  </a:moveTo>
                  <a:cubicBezTo>
                    <a:pt x="155575" y="411692"/>
                    <a:pt x="311150" y="230717"/>
                    <a:pt x="558800" y="135467"/>
                  </a:cubicBezTo>
                  <a:cubicBezTo>
                    <a:pt x="806450" y="40217"/>
                    <a:pt x="1310217" y="42334"/>
                    <a:pt x="1485900" y="21167"/>
                  </a:cubicBezTo>
                  <a:cubicBezTo>
                    <a:pt x="1661583" y="0"/>
                    <a:pt x="1612900" y="8467"/>
                    <a:pt x="1612900" y="8467"/>
                  </a:cubicBez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905891" y="1694958"/>
              <a:ext cx="286251" cy="271619"/>
            </a:xfrm>
            <a:custGeom>
              <a:avLst/>
              <a:gdLst>
                <a:gd name="connsiteX0" fmla="*/ 0 w 431800"/>
                <a:gd name="connsiteY0" fmla="*/ 444500 h 444500"/>
                <a:gd name="connsiteX1" fmla="*/ 127000 w 431800"/>
                <a:gd name="connsiteY1" fmla="*/ 190500 h 444500"/>
                <a:gd name="connsiteX2" fmla="*/ 431800 w 431800"/>
                <a:gd name="connsiteY2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1800" h="444500">
                  <a:moveTo>
                    <a:pt x="0" y="444500"/>
                  </a:moveTo>
                  <a:cubicBezTo>
                    <a:pt x="27516" y="354541"/>
                    <a:pt x="55033" y="264583"/>
                    <a:pt x="127000" y="190500"/>
                  </a:cubicBezTo>
                  <a:cubicBezTo>
                    <a:pt x="198967" y="116417"/>
                    <a:pt x="315383" y="58208"/>
                    <a:pt x="431800" y="0"/>
                  </a:cubicBez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66035" y="2277836"/>
              <a:ext cx="1195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common/rare cis-variants</a:t>
              </a:r>
              <a:endParaRPr lang="en-US" sz="1200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3571004" y="2300281"/>
              <a:ext cx="387281" cy="287140"/>
            </a:xfrm>
            <a:custGeom>
              <a:avLst/>
              <a:gdLst>
                <a:gd name="connsiteX0" fmla="*/ 50800 w 584200"/>
                <a:gd name="connsiteY0" fmla="*/ 0 h 469900"/>
                <a:gd name="connsiteX1" fmla="*/ 88900 w 584200"/>
                <a:gd name="connsiteY1" fmla="*/ 406400 h 469900"/>
                <a:gd name="connsiteX2" fmla="*/ 584200 w 584200"/>
                <a:gd name="connsiteY2" fmla="*/ 381000 h 469900"/>
                <a:gd name="connsiteX3" fmla="*/ 584200 w 584200"/>
                <a:gd name="connsiteY3" fmla="*/ 38100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4200" h="469900">
                  <a:moveTo>
                    <a:pt x="50800" y="0"/>
                  </a:moveTo>
                  <a:cubicBezTo>
                    <a:pt x="25400" y="171450"/>
                    <a:pt x="0" y="342900"/>
                    <a:pt x="88900" y="406400"/>
                  </a:cubicBezTo>
                  <a:cubicBezTo>
                    <a:pt x="177800" y="469900"/>
                    <a:pt x="584200" y="381000"/>
                    <a:pt x="584200" y="381000"/>
                  </a:cubicBezTo>
                  <a:lnTo>
                    <a:pt x="584200" y="381000"/>
                  </a:ln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1424120" y="1371601"/>
              <a:ext cx="1784861" cy="98301"/>
            </a:xfrm>
            <a:custGeom>
              <a:avLst/>
              <a:gdLst>
                <a:gd name="connsiteX0" fmla="*/ 0 w 2692400"/>
                <a:gd name="connsiteY0" fmla="*/ 160867 h 160867"/>
                <a:gd name="connsiteX1" fmla="*/ 1524000 w 2692400"/>
                <a:gd name="connsiteY1" fmla="*/ 21167 h 160867"/>
                <a:gd name="connsiteX2" fmla="*/ 2692400 w 2692400"/>
                <a:gd name="connsiteY2" fmla="*/ 33867 h 16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2400" h="160867">
                  <a:moveTo>
                    <a:pt x="0" y="160867"/>
                  </a:moveTo>
                  <a:cubicBezTo>
                    <a:pt x="537633" y="101600"/>
                    <a:pt x="1075267" y="42334"/>
                    <a:pt x="1524000" y="21167"/>
                  </a:cubicBezTo>
                  <a:cubicBezTo>
                    <a:pt x="1972733" y="0"/>
                    <a:pt x="2332566" y="16933"/>
                    <a:pt x="2692400" y="33867"/>
                  </a:cubicBez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72575" y="2439971"/>
              <a:ext cx="10776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independent effects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7493" y="1676400"/>
              <a:ext cx="9870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trans-eQTLs</a:t>
              </a:r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96263" y="2603779"/>
              <a:ext cx="10776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splicing QTLs</a:t>
              </a:r>
              <a:endParaRPr lang="en-US" sz="12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33749" y="2114027"/>
              <a:ext cx="303090" cy="9506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84264" y="2346844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733749" y="2393407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34779" y="2439970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34779" y="2486534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84264" y="2578690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34779" y="2626224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33749" y="2672787"/>
              <a:ext cx="252575" cy="97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488190" y="2067461"/>
              <a:ext cx="447619" cy="488914"/>
              <a:chOff x="543983" y="2286000"/>
              <a:chExt cx="675217" cy="800100"/>
            </a:xfrm>
          </p:grpSpPr>
          <p:sp>
            <p:nvSpPr>
              <p:cNvPr id="74" name="5-Point Star 45"/>
              <p:cNvSpPr/>
              <p:nvPr/>
            </p:nvSpPr>
            <p:spPr>
              <a:xfrm>
                <a:off x="9906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543983" y="2590800"/>
                <a:ext cx="294217" cy="495300"/>
              </a:xfrm>
              <a:custGeom>
                <a:avLst/>
                <a:gdLst>
                  <a:gd name="connsiteX0" fmla="*/ 294217 w 294217"/>
                  <a:gd name="connsiteY0" fmla="*/ 0 h 495300"/>
                  <a:gd name="connsiteX1" fmla="*/ 40217 w 294217"/>
                  <a:gd name="connsiteY1" fmla="*/ 165100 h 495300"/>
                  <a:gd name="connsiteX2" fmla="*/ 52917 w 294217"/>
                  <a:gd name="connsiteY2" fmla="*/ 431800 h 495300"/>
                  <a:gd name="connsiteX3" fmla="*/ 268817 w 294217"/>
                  <a:gd name="connsiteY3" fmla="*/ 4953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217" h="495300">
                    <a:moveTo>
                      <a:pt x="294217" y="0"/>
                    </a:moveTo>
                    <a:cubicBezTo>
                      <a:pt x="187325" y="46566"/>
                      <a:pt x="80434" y="93133"/>
                      <a:pt x="40217" y="165100"/>
                    </a:cubicBezTo>
                    <a:cubicBezTo>
                      <a:pt x="0" y="237067"/>
                      <a:pt x="14817" y="376767"/>
                      <a:pt x="52917" y="431800"/>
                    </a:cubicBezTo>
                    <a:cubicBezTo>
                      <a:pt x="91017" y="486833"/>
                      <a:pt x="179917" y="491066"/>
                      <a:pt x="268817" y="495300"/>
                    </a:cubicBezTo>
                  </a:path>
                </a:pathLst>
              </a:custGeom>
              <a:ln>
                <a:solidFill>
                  <a:schemeClr val="accent2">
                    <a:lumMod val="75000"/>
                  </a:schemeClr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Freeform 64"/>
            <p:cNvSpPr/>
            <p:nvPr/>
          </p:nvSpPr>
          <p:spPr>
            <a:xfrm>
              <a:off x="1154707" y="1466021"/>
              <a:ext cx="1852214" cy="842020"/>
            </a:xfrm>
            <a:custGeom>
              <a:avLst/>
              <a:gdLst>
                <a:gd name="connsiteX0" fmla="*/ 0 w 2794000"/>
                <a:gd name="connsiteY0" fmla="*/ 1377950 h 1377950"/>
                <a:gd name="connsiteX1" fmla="*/ 1054100 w 2794000"/>
                <a:gd name="connsiteY1" fmla="*/ 577850 h 1377950"/>
                <a:gd name="connsiteX2" fmla="*/ 1778000 w 2794000"/>
                <a:gd name="connsiteY2" fmla="*/ 95250 h 1377950"/>
                <a:gd name="connsiteX3" fmla="*/ 2794000 w 2794000"/>
                <a:gd name="connsiteY3" fmla="*/ 6350 h 137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4000" h="1377950">
                  <a:moveTo>
                    <a:pt x="0" y="1377950"/>
                  </a:moveTo>
                  <a:cubicBezTo>
                    <a:pt x="378883" y="1084791"/>
                    <a:pt x="757767" y="791633"/>
                    <a:pt x="1054100" y="577850"/>
                  </a:cubicBezTo>
                  <a:cubicBezTo>
                    <a:pt x="1350433" y="364067"/>
                    <a:pt x="1488017" y="190500"/>
                    <a:pt x="1778000" y="95250"/>
                  </a:cubicBezTo>
                  <a:cubicBezTo>
                    <a:pt x="2067983" y="0"/>
                    <a:pt x="2430991" y="3175"/>
                    <a:pt x="2794000" y="6350"/>
                  </a:cubicBezTo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8600" y="2743469"/>
              <a:ext cx="14144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miRNA</a:t>
              </a:r>
              <a:r>
                <a:rPr lang="en-US" sz="1200" dirty="0" smtClean="0"/>
                <a:t>/mRNA interactions</a:t>
              </a:r>
              <a:endParaRPr lang="en-US" sz="1200" dirty="0"/>
            </a:p>
          </p:txBody>
        </p:sp>
        <p:grpSp>
          <p:nvGrpSpPr>
            <p:cNvPr id="67" name="Group 49"/>
            <p:cNvGrpSpPr/>
            <p:nvPr/>
          </p:nvGrpSpPr>
          <p:grpSpPr>
            <a:xfrm>
              <a:off x="986325" y="2067464"/>
              <a:ext cx="3990685" cy="139690"/>
              <a:chOff x="1295400" y="2286000"/>
              <a:chExt cx="6019800" cy="228600"/>
            </a:xfrm>
          </p:grpSpPr>
          <p:sp>
            <p:nvSpPr>
              <p:cNvPr id="68" name="5-Point Star 67"/>
              <p:cNvSpPr/>
              <p:nvPr/>
            </p:nvSpPr>
            <p:spPr>
              <a:xfrm>
                <a:off x="37338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5-Point Star 68"/>
              <p:cNvSpPr/>
              <p:nvPr/>
            </p:nvSpPr>
            <p:spPr>
              <a:xfrm>
                <a:off x="47244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5-Point Star 69"/>
              <p:cNvSpPr/>
              <p:nvPr/>
            </p:nvSpPr>
            <p:spPr>
              <a:xfrm>
                <a:off x="62484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5-Point Star 70"/>
              <p:cNvSpPr/>
              <p:nvPr/>
            </p:nvSpPr>
            <p:spPr>
              <a:xfrm>
                <a:off x="7086600" y="2286795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5-Point Star 71"/>
              <p:cNvSpPr/>
              <p:nvPr/>
            </p:nvSpPr>
            <p:spPr>
              <a:xfrm>
                <a:off x="31242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5-Point Star 72"/>
              <p:cNvSpPr/>
              <p:nvPr/>
            </p:nvSpPr>
            <p:spPr>
              <a:xfrm>
                <a:off x="1295400" y="2286000"/>
                <a:ext cx="228600" cy="227805"/>
              </a:xfrm>
              <a:prstGeom prst="star5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378463" y="3922534"/>
            <a:ext cx="350773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9250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Independent regulatory variants affecting the same gene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Regress out the first eQTL effect and redo the analysis</a:t>
            </a:r>
          </a:p>
          <a:p>
            <a:pPr marL="806450" lvl="1" indent="-349250" defTabSz="914400">
              <a:spcBef>
                <a:spcPts val="800"/>
              </a:spcBef>
              <a:buClr>
                <a:srgbClr val="EC2424"/>
              </a:buClr>
              <a:buSzPct val="110000"/>
              <a:buFont typeface="Wingdings 2" pitchFamily="18" charset="2"/>
              <a:buChar char=""/>
              <a:defRPr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How to integrate eQTLs – 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sQTLs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vQTLs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miQTLs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 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ASE analysis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68486" y="1793821"/>
            <a:ext cx="5736041" cy="1728086"/>
            <a:chOff x="304800" y="1793820"/>
            <a:chExt cx="6199728" cy="188251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04800" y="3002774"/>
              <a:ext cx="4312140" cy="12958"/>
            </a:xfrm>
            <a:prstGeom prst="line">
              <a:avLst/>
            </a:prstGeom>
            <a:ln w="476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1142155" y="2886153"/>
              <a:ext cx="243112" cy="233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04926" y="2805150"/>
              <a:ext cx="269031" cy="704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8" name="Bent Arrow 7"/>
            <p:cNvSpPr/>
            <p:nvPr/>
          </p:nvSpPr>
          <p:spPr>
            <a:xfrm>
              <a:off x="1981200" y="2646722"/>
              <a:ext cx="471600" cy="180000"/>
            </a:xfrm>
            <a:prstGeom prst="bentArrow">
              <a:avLst/>
            </a:prstGeom>
            <a:solidFill>
              <a:schemeClr val="tx2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76468" y="2847279"/>
              <a:ext cx="2112272" cy="29803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9000" y="2865167"/>
              <a:ext cx="236362" cy="262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96957" y="2792192"/>
              <a:ext cx="323526" cy="637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5">
                      <a:lumMod val="75000"/>
                    </a:schemeClr>
                  </a:solidFill>
                </a:rPr>
                <a:t>C</a:t>
              </a:r>
              <a:endParaRPr lang="en-US" sz="16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07908" y="2332054"/>
              <a:ext cx="4312140" cy="12958"/>
            </a:xfrm>
            <a:prstGeom prst="line">
              <a:avLst/>
            </a:prstGeom>
            <a:ln w="476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145263" y="2215433"/>
              <a:ext cx="243112" cy="233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08034" y="2134431"/>
              <a:ext cx="269031" cy="704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  <p:sp>
          <p:nvSpPr>
            <p:cNvPr id="17" name="Bent Arrow 16"/>
            <p:cNvSpPr/>
            <p:nvPr/>
          </p:nvSpPr>
          <p:spPr>
            <a:xfrm>
              <a:off x="2037223" y="1878527"/>
              <a:ext cx="1010777" cy="463395"/>
            </a:xfrm>
            <a:prstGeom prst="bentArrow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79576" y="2176559"/>
              <a:ext cx="2112272" cy="29803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425983" y="2194447"/>
              <a:ext cx="236362" cy="2628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22898" y="2133600"/>
              <a:ext cx="310902" cy="637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T</a:t>
              </a:r>
              <a:endParaRPr 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1" name="Regular Pentagon 20"/>
            <p:cNvSpPr/>
            <p:nvPr/>
          </p:nvSpPr>
          <p:spPr>
            <a:xfrm>
              <a:off x="1057369" y="2066708"/>
              <a:ext cx="421720" cy="459716"/>
            </a:xfrm>
            <a:prstGeom prst="pentagon">
              <a:avLst/>
            </a:prstGeom>
            <a:gradFill flip="none" rotWithShape="1">
              <a:gsLst>
                <a:gs pos="100000">
                  <a:schemeClr val="accent4">
                    <a:lumMod val="60000"/>
                    <a:lumOff val="40000"/>
                    <a:alpha val="81000"/>
                  </a:schemeClr>
                </a:gs>
                <a:gs pos="37000">
                  <a:schemeClr val="bg1">
                    <a:alpha val="43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gular Pentagon 21"/>
            <p:cNvSpPr/>
            <p:nvPr/>
          </p:nvSpPr>
          <p:spPr>
            <a:xfrm>
              <a:off x="1388375" y="2426437"/>
              <a:ext cx="421720" cy="459716"/>
            </a:xfrm>
            <a:prstGeom prst="pentagon">
              <a:avLst/>
            </a:prstGeom>
            <a:gradFill flip="none" rotWithShape="1">
              <a:gsLst>
                <a:gs pos="100000">
                  <a:schemeClr val="accent4">
                    <a:lumMod val="60000"/>
                    <a:lumOff val="40000"/>
                    <a:alpha val="81000"/>
                  </a:schemeClr>
                </a:gs>
                <a:gs pos="37000">
                  <a:schemeClr val="bg1">
                    <a:alpha val="43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159373" y="3189225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5818257" y="2972241"/>
              <a:ext cx="312906" cy="704089"/>
              <a:chOff x="5214278" y="2339038"/>
              <a:chExt cx="312906" cy="704089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214278" y="2339038"/>
                <a:ext cx="312906" cy="704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C</a:t>
                </a: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>
              <a:off x="4987798" y="3017675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984690" y="2625839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748320" y="2467247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965515" y="2321613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221587" y="2175979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959299" y="1991471"/>
              <a:ext cx="1282941" cy="1588"/>
            </a:xfrm>
            <a:prstGeom prst="line">
              <a:avLst/>
            </a:prstGeom>
            <a:ln w="47625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5639939" y="2806883"/>
              <a:ext cx="312906" cy="704089"/>
              <a:chOff x="5214278" y="2339038"/>
              <a:chExt cx="312906" cy="704089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214278" y="2339038"/>
                <a:ext cx="312906" cy="704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C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745970" y="2428188"/>
              <a:ext cx="300082" cy="704088"/>
              <a:chOff x="5214278" y="2377912"/>
              <a:chExt cx="300082" cy="704088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214278" y="2377912"/>
                <a:ext cx="300082" cy="70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535518" y="2256638"/>
              <a:ext cx="300082" cy="704088"/>
              <a:chOff x="5214278" y="2377912"/>
              <a:chExt cx="300082" cy="70408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214278" y="2377912"/>
                <a:ext cx="300082" cy="70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752713" y="2111004"/>
              <a:ext cx="300082" cy="704088"/>
              <a:chOff x="5214278" y="2377912"/>
              <a:chExt cx="300082" cy="70408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214278" y="2377912"/>
                <a:ext cx="300082" cy="70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034703" y="1991286"/>
              <a:ext cx="300082" cy="704088"/>
              <a:chOff x="5214278" y="2377912"/>
              <a:chExt cx="300082" cy="70408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214278" y="2377912"/>
                <a:ext cx="300082" cy="70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759456" y="1793820"/>
              <a:ext cx="295123" cy="569975"/>
              <a:chOff x="5214278" y="2377912"/>
              <a:chExt cx="295123" cy="56997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240196" y="2465745"/>
                <a:ext cx="236362" cy="216554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214278" y="2377912"/>
                <a:ext cx="295123" cy="569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</a:t>
                </a:r>
                <a:endParaRPr lang="en-US" sz="14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768487" y="1457363"/>
            <a:ext cx="99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cis</a:t>
            </a:r>
            <a:r>
              <a:rPr lang="en-US" sz="1400" dirty="0"/>
              <a:t> </a:t>
            </a:r>
            <a:r>
              <a:rPr lang="en-US" sz="1400" dirty="0" smtClean="0"/>
              <a:t>eQTL*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2912607" y="1457363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coding SNP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4735281" y="1457363"/>
            <a:ext cx="1742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mRNA-sequencing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6913318" y="1447800"/>
            <a:ext cx="17673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Statistical testing for ASE</a:t>
            </a:r>
          </a:p>
          <a:p>
            <a:endParaRPr lang="en-US" sz="1400" dirty="0" smtClean="0"/>
          </a:p>
          <a:p>
            <a:r>
              <a:rPr lang="en-US" sz="1400" dirty="0"/>
              <a:t>I</a:t>
            </a:r>
            <a:r>
              <a:rPr lang="en-US" sz="1400" dirty="0" smtClean="0"/>
              <a:t>s the allelic ratio different from 0.5 / 0.5?</a:t>
            </a:r>
          </a:p>
        </p:txBody>
      </p:sp>
      <p:pic>
        <p:nvPicPr>
          <p:cNvPr id="58" name="Picture 57" descr="ase_tot_ase_scatte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94434" y="3190678"/>
            <a:ext cx="3363681" cy="3363681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4957314" y="3657600"/>
            <a:ext cx="25864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Thousands of data points per individual</a:t>
            </a:r>
          </a:p>
          <a:p>
            <a:endParaRPr lang="en-US" dirty="0" smtClean="0"/>
          </a:p>
          <a:p>
            <a:r>
              <a:rPr lang="en-US" dirty="0" smtClean="0"/>
              <a:t>Less noisy than expression levels</a:t>
            </a:r>
          </a:p>
          <a:p>
            <a:endParaRPr lang="en-US" dirty="0" smtClean="0"/>
          </a:p>
          <a:p>
            <a:r>
              <a:rPr lang="en-US" dirty="0" smtClean="0"/>
              <a:t>No direct information of the causal variant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ASE applications : population genetics of regulatory effects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9275" y="1295401"/>
            <a:ext cx="4613276" cy="16001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Clustering of individuals (and populations)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Expression distance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ASE distance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Genetic distance</a:t>
            </a:r>
          </a:p>
        </p:txBody>
      </p:sp>
      <p:pic>
        <p:nvPicPr>
          <p:cNvPr id="56" name="Picture 55" descr="Lappalainen3.tif"/>
          <p:cNvPicPr>
            <a:picLocks noChangeAspect="1"/>
          </p:cNvPicPr>
          <p:nvPr/>
        </p:nvPicPr>
        <p:blipFill>
          <a:blip r:embed="rId2"/>
          <a:srcRect l="57981"/>
          <a:stretch>
            <a:fillRect/>
          </a:stretch>
        </p:blipFill>
        <p:spPr>
          <a:xfrm>
            <a:off x="5142203" y="3352800"/>
            <a:ext cx="2934997" cy="2933700"/>
          </a:xfrm>
          <a:prstGeom prst="rect">
            <a:avLst/>
          </a:prstGeom>
        </p:spPr>
      </p:pic>
      <p:sp>
        <p:nvSpPr>
          <p:cNvPr id="57" name="Content Placeholder 2"/>
          <p:cNvSpPr txBox="1">
            <a:spLocks/>
          </p:cNvSpPr>
          <p:nvPr/>
        </p:nvSpPr>
        <p:spPr>
          <a:xfrm>
            <a:off x="644524" y="3657600"/>
            <a:ext cx="4003676" cy="1600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Epistasis between regulatory and coding variants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Deficiency of putatively deleterious coding variants with high expression of the derived allele</a:t>
            </a:r>
          </a:p>
          <a:p>
            <a:pPr marL="349250" indent="-349250" defTabSz="914400">
              <a:spcBef>
                <a:spcPts val="2000"/>
              </a:spcBef>
              <a:buClr>
                <a:srgbClr val="EC2424"/>
              </a:buClr>
              <a:buSzPct val="110000"/>
              <a:defRPr/>
            </a:pPr>
            <a:r>
              <a:rPr 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(Lappalainen et al. 2011)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ASE applications : rare regulatory variants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275" y="1295401"/>
            <a:ext cx="8042276" cy="449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EC2424"/>
              </a:buClr>
              <a:buSzPct val="110000"/>
              <a:tabLst/>
              <a:defRPr/>
            </a:pP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6" descr="S13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75" y="3430727"/>
            <a:ext cx="2971800" cy="2819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1" y="1676400"/>
            <a:ext cx="3886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Sharing of rare ASE effect leads to excess of sharing of the haplotype</a:t>
            </a:r>
          </a:p>
          <a:p>
            <a:endParaRPr lang="en-US" sz="1200" dirty="0" smtClean="0"/>
          </a:p>
          <a:p>
            <a:r>
              <a:rPr lang="en-US" sz="1200" dirty="0" smtClean="0"/>
              <a:t>We have developed a statistical method to look for ASE-genotype concordance to characterize rare regulatory variants (Montgomery et al. </a:t>
            </a:r>
            <a:r>
              <a:rPr lang="en-US" sz="1200" dirty="0" err="1" smtClean="0"/>
              <a:t>Plos</a:t>
            </a:r>
            <a:r>
              <a:rPr lang="en-US" sz="1200" dirty="0" smtClean="0"/>
              <a:t> Genetics 2011)</a:t>
            </a:r>
            <a:endParaRPr lang="en-US" sz="1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609238" y="4203195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09238" y="4936722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09238" y="5747030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23396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Oval 12"/>
          <p:cNvSpPr/>
          <p:nvPr/>
        </p:nvSpPr>
        <p:spPr>
          <a:xfrm>
            <a:off x="5401326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Oval 13"/>
          <p:cNvSpPr/>
          <p:nvPr/>
        </p:nvSpPr>
        <p:spPr>
          <a:xfrm>
            <a:off x="6134469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Oval 16"/>
          <p:cNvSpPr/>
          <p:nvPr/>
        </p:nvSpPr>
        <p:spPr>
          <a:xfrm>
            <a:off x="6481446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Oval 17"/>
          <p:cNvSpPr/>
          <p:nvPr/>
        </p:nvSpPr>
        <p:spPr>
          <a:xfrm>
            <a:off x="7201526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Oval 18"/>
          <p:cNvSpPr/>
          <p:nvPr/>
        </p:nvSpPr>
        <p:spPr>
          <a:xfrm>
            <a:off x="4825262" y="486471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Oval 19"/>
          <p:cNvSpPr/>
          <p:nvPr/>
        </p:nvSpPr>
        <p:spPr>
          <a:xfrm>
            <a:off x="5872563" y="486471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Oval 20"/>
          <p:cNvSpPr/>
          <p:nvPr/>
        </p:nvSpPr>
        <p:spPr>
          <a:xfrm>
            <a:off x="6874305" y="486471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Oval 21"/>
          <p:cNvSpPr/>
          <p:nvPr/>
        </p:nvSpPr>
        <p:spPr>
          <a:xfrm>
            <a:off x="7103392" y="486471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Oval 22"/>
          <p:cNvSpPr/>
          <p:nvPr/>
        </p:nvSpPr>
        <p:spPr>
          <a:xfrm>
            <a:off x="5872563" y="5675022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Oval 23"/>
          <p:cNvSpPr/>
          <p:nvPr/>
        </p:nvSpPr>
        <p:spPr>
          <a:xfrm>
            <a:off x="6874305" y="5675022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Oval 24"/>
          <p:cNvSpPr/>
          <p:nvPr/>
        </p:nvSpPr>
        <p:spPr>
          <a:xfrm>
            <a:off x="7103392" y="5675022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Oval 25"/>
          <p:cNvSpPr/>
          <p:nvPr/>
        </p:nvSpPr>
        <p:spPr>
          <a:xfrm>
            <a:off x="6265422" y="486471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Oval 26"/>
          <p:cNvSpPr/>
          <p:nvPr/>
        </p:nvSpPr>
        <p:spPr>
          <a:xfrm>
            <a:off x="6265422" y="413118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Oval 27"/>
          <p:cNvSpPr/>
          <p:nvPr/>
        </p:nvSpPr>
        <p:spPr>
          <a:xfrm>
            <a:off x="6265422" y="567502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Isosceles Triangle 28"/>
          <p:cNvSpPr/>
          <p:nvPr/>
        </p:nvSpPr>
        <p:spPr>
          <a:xfrm>
            <a:off x="5584532" y="4819600"/>
            <a:ext cx="216024" cy="21602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Isosceles Triangle 29"/>
          <p:cNvSpPr/>
          <p:nvPr/>
        </p:nvSpPr>
        <p:spPr>
          <a:xfrm>
            <a:off x="5584532" y="5643355"/>
            <a:ext cx="216024" cy="21602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Rectangle 30"/>
          <p:cNvSpPr/>
          <p:nvPr/>
        </p:nvSpPr>
        <p:spPr>
          <a:xfrm>
            <a:off x="6232604" y="481960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6232604" y="5643355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Rectangle 32"/>
          <p:cNvSpPr/>
          <p:nvPr/>
        </p:nvSpPr>
        <p:spPr>
          <a:xfrm>
            <a:off x="6232604" y="409952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4" name="Straight Connector 33"/>
          <p:cNvCxnSpPr/>
          <p:nvPr/>
        </p:nvCxnSpPr>
        <p:spPr>
          <a:xfrm>
            <a:off x="4614011" y="3483115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928169" y="341110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Oval 35"/>
          <p:cNvSpPr/>
          <p:nvPr/>
        </p:nvSpPr>
        <p:spPr>
          <a:xfrm>
            <a:off x="5190075" y="341110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Oval 36"/>
          <p:cNvSpPr/>
          <p:nvPr/>
        </p:nvSpPr>
        <p:spPr>
          <a:xfrm>
            <a:off x="6139242" y="341110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Oval 37"/>
          <p:cNvSpPr/>
          <p:nvPr/>
        </p:nvSpPr>
        <p:spPr>
          <a:xfrm>
            <a:off x="6486219" y="341110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9" name="Oval 38"/>
          <p:cNvSpPr/>
          <p:nvPr/>
        </p:nvSpPr>
        <p:spPr>
          <a:xfrm>
            <a:off x="7206299" y="341110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0" name="Oval 39"/>
          <p:cNvSpPr/>
          <p:nvPr/>
        </p:nvSpPr>
        <p:spPr>
          <a:xfrm>
            <a:off x="6270195" y="341110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Rectangle 40"/>
          <p:cNvSpPr/>
          <p:nvPr/>
        </p:nvSpPr>
        <p:spPr>
          <a:xfrm>
            <a:off x="6237377" y="337944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2" name="Straight Connector 41"/>
          <p:cNvCxnSpPr/>
          <p:nvPr/>
        </p:nvCxnSpPr>
        <p:spPr>
          <a:xfrm>
            <a:off x="4609238" y="2763035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923396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4" name="Oval 43"/>
          <p:cNvSpPr/>
          <p:nvPr/>
        </p:nvSpPr>
        <p:spPr>
          <a:xfrm>
            <a:off x="5185302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Oval 44"/>
          <p:cNvSpPr/>
          <p:nvPr/>
        </p:nvSpPr>
        <p:spPr>
          <a:xfrm>
            <a:off x="6134469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Oval 45"/>
          <p:cNvSpPr/>
          <p:nvPr/>
        </p:nvSpPr>
        <p:spPr>
          <a:xfrm>
            <a:off x="6481446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Oval 46"/>
          <p:cNvSpPr/>
          <p:nvPr/>
        </p:nvSpPr>
        <p:spPr>
          <a:xfrm>
            <a:off x="7201526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Oval 47"/>
          <p:cNvSpPr/>
          <p:nvPr/>
        </p:nvSpPr>
        <p:spPr>
          <a:xfrm>
            <a:off x="6265422" y="269102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/>
          <p:cNvSpPr/>
          <p:nvPr/>
        </p:nvSpPr>
        <p:spPr>
          <a:xfrm>
            <a:off x="6232604" y="265936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0" name="Straight Connector 49"/>
          <p:cNvCxnSpPr/>
          <p:nvPr/>
        </p:nvCxnSpPr>
        <p:spPr>
          <a:xfrm>
            <a:off x="4609238" y="2042955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4923396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Oval 51"/>
          <p:cNvSpPr/>
          <p:nvPr/>
        </p:nvSpPr>
        <p:spPr>
          <a:xfrm>
            <a:off x="5185302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Oval 52"/>
          <p:cNvSpPr/>
          <p:nvPr/>
        </p:nvSpPr>
        <p:spPr>
          <a:xfrm>
            <a:off x="6134469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Oval 53"/>
          <p:cNvSpPr/>
          <p:nvPr/>
        </p:nvSpPr>
        <p:spPr>
          <a:xfrm>
            <a:off x="6481446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5" name="Oval 54"/>
          <p:cNvSpPr/>
          <p:nvPr/>
        </p:nvSpPr>
        <p:spPr>
          <a:xfrm>
            <a:off x="7201526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Oval 57"/>
          <p:cNvSpPr/>
          <p:nvPr/>
        </p:nvSpPr>
        <p:spPr>
          <a:xfrm>
            <a:off x="6265422" y="197094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Rectangle 58"/>
          <p:cNvSpPr/>
          <p:nvPr/>
        </p:nvSpPr>
        <p:spPr>
          <a:xfrm>
            <a:off x="6232604" y="193928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Oval 59"/>
          <p:cNvSpPr/>
          <p:nvPr/>
        </p:nvSpPr>
        <p:spPr>
          <a:xfrm>
            <a:off x="5553726" y="413118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Oval 60"/>
          <p:cNvSpPr/>
          <p:nvPr/>
        </p:nvSpPr>
        <p:spPr>
          <a:xfrm>
            <a:off x="6769478" y="340633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2" name="Oval 61"/>
          <p:cNvSpPr/>
          <p:nvPr/>
        </p:nvSpPr>
        <p:spPr>
          <a:xfrm>
            <a:off x="5833374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Oval 62"/>
          <p:cNvSpPr/>
          <p:nvPr/>
        </p:nvSpPr>
        <p:spPr>
          <a:xfrm>
            <a:off x="5329318" y="269102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4" name="Oval 63"/>
          <p:cNvSpPr/>
          <p:nvPr/>
        </p:nvSpPr>
        <p:spPr>
          <a:xfrm>
            <a:off x="5041286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5" name="Oval 64"/>
          <p:cNvSpPr/>
          <p:nvPr/>
        </p:nvSpPr>
        <p:spPr>
          <a:xfrm>
            <a:off x="5833374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6" name="Oval 65"/>
          <p:cNvSpPr/>
          <p:nvPr/>
        </p:nvSpPr>
        <p:spPr>
          <a:xfrm>
            <a:off x="6913494" y="197094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7" name="TextBox 66"/>
          <p:cNvSpPr txBox="1"/>
          <p:nvPr/>
        </p:nvSpPr>
        <p:spPr>
          <a:xfrm>
            <a:off x="5401326" y="1219200"/>
            <a:ext cx="2337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POOL OF INDIVIDUALS</a:t>
            </a:r>
            <a:endParaRPr lang="fr-CH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777590" y="489160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ASE</a:t>
            </a:r>
            <a:endParaRPr lang="fr-CH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777590" y="569298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ASE</a:t>
            </a:r>
            <a:endParaRPr lang="fr-CH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777590" y="417152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NO ASE</a:t>
            </a:r>
            <a:endParaRPr lang="fr-CH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780783" y="345144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NO ASE</a:t>
            </a:r>
            <a:endParaRPr lang="fr-CH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777590" y="273136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NO ASE</a:t>
            </a:r>
            <a:endParaRPr lang="fr-CH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777590" y="201128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NO ASE</a:t>
            </a:r>
            <a:endParaRPr lang="fr-CH" b="1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4609238" y="229993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4923396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/>
          <p:cNvSpPr/>
          <p:nvPr/>
        </p:nvSpPr>
        <p:spPr>
          <a:xfrm>
            <a:off x="5185302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Oval 76"/>
          <p:cNvSpPr/>
          <p:nvPr/>
        </p:nvSpPr>
        <p:spPr>
          <a:xfrm>
            <a:off x="6134469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8" name="Oval 77"/>
          <p:cNvSpPr/>
          <p:nvPr/>
        </p:nvSpPr>
        <p:spPr>
          <a:xfrm>
            <a:off x="6481446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9" name="Oval 78"/>
          <p:cNvSpPr/>
          <p:nvPr/>
        </p:nvSpPr>
        <p:spPr>
          <a:xfrm>
            <a:off x="7201526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Oval 79"/>
          <p:cNvSpPr/>
          <p:nvPr/>
        </p:nvSpPr>
        <p:spPr>
          <a:xfrm>
            <a:off x="5833374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1" name="Oval 80"/>
          <p:cNvSpPr/>
          <p:nvPr/>
        </p:nvSpPr>
        <p:spPr>
          <a:xfrm>
            <a:off x="5329318" y="222793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2" name="Straight Connector 81"/>
          <p:cNvCxnSpPr/>
          <p:nvPr/>
        </p:nvCxnSpPr>
        <p:spPr>
          <a:xfrm>
            <a:off x="4609238" y="3028692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4923396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/>
          <p:cNvSpPr/>
          <p:nvPr/>
        </p:nvSpPr>
        <p:spPr>
          <a:xfrm>
            <a:off x="5401326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Oval 84"/>
          <p:cNvSpPr/>
          <p:nvPr/>
        </p:nvSpPr>
        <p:spPr>
          <a:xfrm>
            <a:off x="6134469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Oval 85"/>
          <p:cNvSpPr/>
          <p:nvPr/>
        </p:nvSpPr>
        <p:spPr>
          <a:xfrm>
            <a:off x="6481446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Oval 86"/>
          <p:cNvSpPr/>
          <p:nvPr/>
        </p:nvSpPr>
        <p:spPr>
          <a:xfrm>
            <a:off x="7201526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8" name="Oval 87"/>
          <p:cNvSpPr/>
          <p:nvPr/>
        </p:nvSpPr>
        <p:spPr>
          <a:xfrm>
            <a:off x="5553726" y="295668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9" name="Straight Connector 88"/>
          <p:cNvCxnSpPr/>
          <p:nvPr/>
        </p:nvCxnSpPr>
        <p:spPr>
          <a:xfrm>
            <a:off x="4609238" y="3743091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/>
          <p:cNvSpPr/>
          <p:nvPr/>
        </p:nvSpPr>
        <p:spPr>
          <a:xfrm>
            <a:off x="4923396" y="3671083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Oval 90"/>
          <p:cNvSpPr/>
          <p:nvPr/>
        </p:nvSpPr>
        <p:spPr>
          <a:xfrm>
            <a:off x="5185302" y="3671083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2" name="Oval 91"/>
          <p:cNvSpPr/>
          <p:nvPr/>
        </p:nvSpPr>
        <p:spPr>
          <a:xfrm>
            <a:off x="6134469" y="3671083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Oval 92"/>
          <p:cNvSpPr/>
          <p:nvPr/>
        </p:nvSpPr>
        <p:spPr>
          <a:xfrm>
            <a:off x="6481446" y="3671083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Oval 93"/>
          <p:cNvSpPr/>
          <p:nvPr/>
        </p:nvSpPr>
        <p:spPr>
          <a:xfrm>
            <a:off x="7201526" y="3671083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Oval 94"/>
          <p:cNvSpPr/>
          <p:nvPr/>
        </p:nvSpPr>
        <p:spPr>
          <a:xfrm>
            <a:off x="6764705" y="3666310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96" name="Straight Connector 95"/>
          <p:cNvCxnSpPr/>
          <p:nvPr/>
        </p:nvCxnSpPr>
        <p:spPr>
          <a:xfrm>
            <a:off x="4609238" y="4468852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4923396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Oval 97"/>
          <p:cNvSpPr/>
          <p:nvPr/>
        </p:nvSpPr>
        <p:spPr>
          <a:xfrm>
            <a:off x="5401326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Oval 98"/>
          <p:cNvSpPr/>
          <p:nvPr/>
        </p:nvSpPr>
        <p:spPr>
          <a:xfrm>
            <a:off x="6134469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Oval 99"/>
          <p:cNvSpPr/>
          <p:nvPr/>
        </p:nvSpPr>
        <p:spPr>
          <a:xfrm>
            <a:off x="6481446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Oval 100"/>
          <p:cNvSpPr/>
          <p:nvPr/>
        </p:nvSpPr>
        <p:spPr>
          <a:xfrm>
            <a:off x="7201526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2" name="Oval 101"/>
          <p:cNvSpPr/>
          <p:nvPr/>
        </p:nvSpPr>
        <p:spPr>
          <a:xfrm>
            <a:off x="5553726" y="439684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4609238" y="5175485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923396" y="510347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Oval 104"/>
          <p:cNvSpPr/>
          <p:nvPr/>
        </p:nvSpPr>
        <p:spPr>
          <a:xfrm>
            <a:off x="5401326" y="510347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Oval 105"/>
          <p:cNvSpPr/>
          <p:nvPr/>
        </p:nvSpPr>
        <p:spPr>
          <a:xfrm>
            <a:off x="6134469" y="510347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Oval 106"/>
          <p:cNvSpPr/>
          <p:nvPr/>
        </p:nvSpPr>
        <p:spPr>
          <a:xfrm>
            <a:off x="6481446" y="5103477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4609238" y="601268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4923396" y="5940679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Oval 109"/>
          <p:cNvSpPr/>
          <p:nvPr/>
        </p:nvSpPr>
        <p:spPr>
          <a:xfrm>
            <a:off x="5185302" y="5940679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Oval 110"/>
          <p:cNvSpPr/>
          <p:nvPr/>
        </p:nvSpPr>
        <p:spPr>
          <a:xfrm>
            <a:off x="6134469" y="5940679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Oval 111"/>
          <p:cNvSpPr/>
          <p:nvPr/>
        </p:nvSpPr>
        <p:spPr>
          <a:xfrm>
            <a:off x="6481446" y="5940679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Oval 112"/>
          <p:cNvSpPr/>
          <p:nvPr/>
        </p:nvSpPr>
        <p:spPr>
          <a:xfrm>
            <a:off x="7201526" y="5940679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Oval 113"/>
          <p:cNvSpPr/>
          <p:nvPr/>
        </p:nvSpPr>
        <p:spPr>
          <a:xfrm>
            <a:off x="6764705" y="5935906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Oval 114"/>
          <p:cNvSpPr/>
          <p:nvPr/>
        </p:nvSpPr>
        <p:spPr>
          <a:xfrm>
            <a:off x="5878488" y="5935906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6" name="Oval 115"/>
          <p:cNvSpPr/>
          <p:nvPr/>
        </p:nvSpPr>
        <p:spPr>
          <a:xfrm>
            <a:off x="6481446" y="5692988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7" name="Oval 116"/>
          <p:cNvSpPr/>
          <p:nvPr/>
        </p:nvSpPr>
        <p:spPr>
          <a:xfrm>
            <a:off x="6873153" y="511692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8" name="Oval 117"/>
          <p:cNvSpPr/>
          <p:nvPr/>
        </p:nvSpPr>
        <p:spPr>
          <a:xfrm>
            <a:off x="7102624" y="5116924"/>
            <a:ext cx="144016" cy="1440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9" name="Isosceles Triangle 118"/>
          <p:cNvSpPr/>
          <p:nvPr/>
        </p:nvSpPr>
        <p:spPr>
          <a:xfrm>
            <a:off x="5590456" y="4356503"/>
            <a:ext cx="216024" cy="21602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0" name="Isosceles Triangle 119"/>
          <p:cNvSpPr/>
          <p:nvPr/>
        </p:nvSpPr>
        <p:spPr>
          <a:xfrm>
            <a:off x="5608386" y="4074116"/>
            <a:ext cx="216024" cy="21602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1" name="TextBox 120"/>
          <p:cNvSpPr txBox="1"/>
          <p:nvPr/>
        </p:nvSpPr>
        <p:spPr>
          <a:xfrm>
            <a:off x="5839905" y="6169223"/>
            <a:ext cx="2008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Stephen Montgomery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27941</TotalTime>
  <Words>583</Words>
  <Application>Microsoft Macintosh PowerPoint</Application>
  <PresentationFormat>On-screen Show (4:3)</PresentationFormat>
  <Paragraphs>130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FunPopGenTemplate1</vt:lpstr>
      <vt:lpstr>Geuvadis RNAseq analysis at UNIGE  Analysis plans</vt:lpstr>
      <vt:lpstr>What we will do: Overview</vt:lpstr>
      <vt:lpstr>Genetic effects on regulatory variation</vt:lpstr>
      <vt:lpstr>Finding many needles and little hay</vt:lpstr>
      <vt:lpstr>eQTLs : genotype association to regulatory phenotypes</vt:lpstr>
      <vt:lpstr>Taking the eQTL approach further</vt:lpstr>
      <vt:lpstr>ASE analysis</vt:lpstr>
      <vt:lpstr>ASE applications : population genetics of regulatory effects</vt:lpstr>
      <vt:lpstr>ASE applications : rare regulatory variants</vt:lpstr>
      <vt:lpstr>Functional annotation of regulatory variants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RNA sequencing  Aims and analyses</dc:title>
  <dc:subject/>
  <dc:creator>Tuuli Lappalainen</dc:creator>
  <cp:keywords/>
  <dc:description/>
  <cp:lastModifiedBy>Tuuli Lappalainen</cp:lastModifiedBy>
  <cp:revision>55</cp:revision>
  <dcterms:created xsi:type="dcterms:W3CDTF">2012-04-16T08:24:04Z</dcterms:created>
  <dcterms:modified xsi:type="dcterms:W3CDTF">2012-04-16T08:25:06Z</dcterms:modified>
  <cp:category/>
</cp:coreProperties>
</file>